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0" r:id="rId2"/>
    <p:sldId id="258" r:id="rId3"/>
    <p:sldId id="374" r:id="rId4"/>
    <p:sldId id="377" r:id="rId5"/>
    <p:sldId id="383" r:id="rId6"/>
    <p:sldId id="382" r:id="rId7"/>
    <p:sldId id="339" r:id="rId8"/>
    <p:sldId id="373" r:id="rId9"/>
    <p:sldId id="389" r:id="rId10"/>
    <p:sldId id="378" r:id="rId11"/>
    <p:sldId id="390" r:id="rId12"/>
    <p:sldId id="375" r:id="rId13"/>
    <p:sldId id="379" r:id="rId14"/>
    <p:sldId id="380" r:id="rId15"/>
    <p:sldId id="381" r:id="rId16"/>
    <p:sldId id="384" r:id="rId17"/>
    <p:sldId id="385" r:id="rId18"/>
    <p:sldId id="386" r:id="rId19"/>
    <p:sldId id="387" r:id="rId20"/>
    <p:sldId id="388" r:id="rId21"/>
    <p:sldId id="391" r:id="rId22"/>
    <p:sldId id="392" r:id="rId23"/>
    <p:sldId id="393" r:id="rId24"/>
    <p:sldId id="394" r:id="rId25"/>
    <p:sldId id="395" r:id="rId26"/>
    <p:sldId id="396" r:id="rId27"/>
    <p:sldId id="376" r:id="rId28"/>
  </p:sldIdLst>
  <p:sldSz cx="12192000" cy="6858000"/>
  <p:notesSz cx="12192000" cy="6858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53"/>
  </p:normalViewPr>
  <p:slideViewPr>
    <p:cSldViewPr showGuides="1">
      <p:cViewPr varScale="1">
        <p:scale>
          <a:sx n="102" d="100"/>
          <a:sy n="102" d="100"/>
        </p:scale>
        <p:origin x="83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26670">
              <a:lnSpc>
                <a:spcPts val="1240"/>
              </a:lnSpc>
            </a:pPr>
            <a:r>
              <a:rPr lang="en-US"/>
              <a:t>Prepared</a:t>
            </a:r>
            <a:r>
              <a:rPr lang="en-US" spc="-60"/>
              <a:t> </a:t>
            </a:r>
            <a:r>
              <a:rPr lang="en-US"/>
              <a:t>by</a:t>
            </a:r>
            <a:r>
              <a:rPr lang="en-US" spc="-40"/>
              <a:t> </a:t>
            </a:r>
            <a:r>
              <a:rPr lang="en-US" spc="-20"/>
              <a:t>Prof. </a:t>
            </a:r>
            <a:r>
              <a:rPr lang="en-US" spc="-35"/>
              <a:t>Dr. </a:t>
            </a:r>
            <a:r>
              <a:rPr lang="en-US"/>
              <a:t>Hasan</a:t>
            </a:r>
            <a:r>
              <a:rPr lang="en-US" spc="-15"/>
              <a:t> </a:t>
            </a:r>
            <a:r>
              <a:rPr lang="en-US" spc="-20"/>
              <a:t>AMCA</a:t>
            </a:r>
            <a:endParaRPr lang="en-US" spc="-2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marL="127635">
              <a:lnSpc>
                <a:spcPts val="1240"/>
              </a:lnSpc>
            </a:pPr>
            <a:fld id="{81D60167-4931-47E6-BA6A-407CBD079E47}" type="slidenum">
              <a:rPr lang="tr-TR" spc="-50" smtClean="0"/>
              <a:t>‹#›</a:t>
            </a:fld>
            <a:endParaRPr lang="tr-TR"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67430" y="839078"/>
            <a:ext cx="4919980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tr-TR" sz="3200" b="1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YZM305</a:t>
            </a:r>
          </a:p>
          <a:p>
            <a:pPr algn="ctr">
              <a:lnSpc>
                <a:spcPts val="3650"/>
              </a:lnSpc>
            </a:pPr>
            <a:r>
              <a:rPr lang="tr-TR" sz="3200" b="1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YAPAY SİNİR AĞLARI</a:t>
            </a:r>
            <a:endParaRPr sz="3200" dirty="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200" y="2129989"/>
            <a:ext cx="11902440" cy="1982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r-TR" b="0" dirty="0">
                <a:solidFill>
                  <a:schemeClr val="bg1"/>
                </a:solidFill>
              </a:rPr>
              <a:t>Çok Katmanlı Algılayıcılar</a:t>
            </a:r>
            <a:br>
              <a:rPr lang="tr-TR" b="0" dirty="0">
                <a:solidFill>
                  <a:schemeClr val="bg1"/>
                </a:solidFill>
              </a:rPr>
            </a:br>
            <a:r>
              <a:rPr lang="tr-TR" b="0" dirty="0">
                <a:solidFill>
                  <a:schemeClr val="bg1"/>
                </a:solidFill>
              </a:rPr>
              <a:t>(</a:t>
            </a:r>
            <a:r>
              <a:rPr lang="tr-TR" dirty="0">
                <a:solidFill>
                  <a:schemeClr val="bg1"/>
                </a:solidFill>
                <a:sym typeface="+mn-ea"/>
              </a:rPr>
              <a:t>Multilayer Perceptrons</a:t>
            </a:r>
            <a:r>
              <a:rPr lang="tr-TR" b="0" dirty="0">
                <a:solidFill>
                  <a:schemeClr val="bg1"/>
                </a:solidFill>
              </a:rPr>
              <a:t>)</a:t>
            </a:r>
            <a:br>
              <a:rPr lang="tr-TR" b="0" dirty="0">
                <a:solidFill>
                  <a:schemeClr val="bg1"/>
                </a:solidFill>
              </a:rPr>
            </a:br>
            <a:endParaRPr lang="tr-TR" sz="400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2877820" y="5118568"/>
            <a:ext cx="6436359" cy="88806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30"/>
              </a:spcBef>
            </a:pPr>
            <a:r>
              <a:rPr lang="tr-TR" b="1" spc="-10" dirty="0" err="1">
                <a:solidFill>
                  <a:srgbClr val="FFFFFF"/>
                </a:solidFill>
              </a:rPr>
              <a:t>Dr.Öğr.Üyesi</a:t>
            </a:r>
            <a:r>
              <a:rPr lang="tr-TR" b="1" spc="-10" dirty="0">
                <a:solidFill>
                  <a:srgbClr val="FFFFFF"/>
                </a:solidFill>
              </a:rPr>
              <a:t> Murat ŞİMŞEK</a:t>
            </a:r>
          </a:p>
          <a:p>
            <a:pPr marL="1905" algn="ctr">
              <a:lnSpc>
                <a:spcPct val="100000"/>
              </a:lnSpc>
              <a:spcBef>
                <a:spcPts val="1130"/>
              </a:spcBef>
            </a:pPr>
            <a:r>
              <a:rPr lang="tr-TR" b="1" spc="-10" dirty="0">
                <a:solidFill>
                  <a:srgbClr val="FFFFFF"/>
                </a:solidFill>
                <a:latin typeface="Cambria" panose="02040503050406030204"/>
                <a:cs typeface="Cambria" panose="02040503050406030204"/>
              </a:rPr>
              <a:t>Ostim Teknik Üniversitesi</a:t>
            </a:r>
            <a:endParaRPr b="1" dirty="0">
              <a:solidFill>
                <a:srgbClr val="FFFFFF"/>
              </a:solidFill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78640" y="6567902"/>
            <a:ext cx="160655" cy="20447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mbria" panose="02040503050406030204"/>
                <a:cs typeface="Cambria" panose="02040503050406030204"/>
              </a:rPr>
              <a:t>1</a:t>
            </a:fld>
            <a:endParaRPr sz="120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95FA6-AAA1-2133-EC5C-5E4E0307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EBC10EB-5E4D-6A77-C044-CFB081BC18A4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88D9F4E-53B6-6EC9-76F3-CEAE002E40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C4B6CD1-7185-0986-16F0-FDD6A6805A28}"/>
              </a:ext>
            </a:extLst>
          </p:cNvPr>
          <p:cNvSpPr txBox="1"/>
          <p:nvPr/>
        </p:nvSpPr>
        <p:spPr>
          <a:xfrm>
            <a:off x="277874" y="866107"/>
            <a:ext cx="11732261" cy="5608587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 Fonksiyon Sinyalleri (Function </a:t>
            </a:r>
            <a:r>
              <a:rPr lang="tr-TR" sz="3600" dirty="0" err="1">
                <a:solidFill>
                  <a:schemeClr val="bg1"/>
                </a:solidFill>
                <a:latin typeface="Cambria" panose="02040503050406030204" pitchFamily="18" charset="0"/>
              </a:rPr>
              <a:t>Signals</a:t>
            </a: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):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</a:rPr>
              <a:t>Fonksiyon sinyali, ağa girilen bir giriş sinyalidir (uyaran) ve ağa ileri doğru (nöron bazında) yayılır. Ağın çıkış ucunda bir çıkış sinyali olarak ortaya çıkar.</a:t>
            </a:r>
          </a:p>
          <a:p>
            <a:pPr indent="0">
              <a:buFont typeface="Arial" panose="020B0604020202020204" pitchFamily="34" charset="0"/>
              <a:buNone/>
            </a:pP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Hata Sinyalleri: Hata sinyali, ağın çıkış nöronundan kaynaklanır ve ağ boyunca geriye doğru (katman katman) </a:t>
            </a:r>
            <a:r>
              <a:rPr lang="tr-TR" sz="3600" dirty="0" err="1">
                <a:solidFill>
                  <a:schemeClr val="bg1"/>
                </a:solidFill>
                <a:latin typeface="Cambria" panose="02040503050406030204" pitchFamily="18" charset="0"/>
              </a:rPr>
              <a:t>yayılır.Çıkış</a:t>
            </a: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 nöronları (hesaplama düğümleri), ağın çıkış katmanını oluşturur. Kalan nöronlar (hesaplama düğümleri) ise gizli katmanları oluşturur.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ACB1119-82EF-62A7-B9B8-DD1A3D27D91C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13410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FBD39-45F2-5827-01F5-400714545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0A66F43-7923-3F74-A919-06C50ADAC0BC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AF18744-A3D6-6C04-FAA4-29B19A05B6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B55B0944-FCFB-2D2E-5F7C-18E274C5A00B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8E2CB61-63CC-F32F-1DFF-DD70EADDD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17" y="522983"/>
            <a:ext cx="1143000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Backpropagation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çıktı katmanındaki hata sinyalini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hesaplar ve bu hatayı </a:t>
            </a: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katman </a:t>
            </a:r>
            <a:r>
              <a:rPr kumimoji="0" lang="tr-TR" altLang="tr-TR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katman</a:t>
            </a:r>
            <a:r>
              <a:rPr kumimoji="0" lang="tr-TR" altLang="tr-TR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geriye doğru yayar</a:t>
            </a: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tr-TR" altLang="tr-TR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tr-TR" altLang="tr-T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Bu, her ağırlığın hataya olan katkısını belirlemeyi sağlar. Böylece, ağırlıklar doğru yönde güncelleni</a:t>
            </a:r>
            <a:r>
              <a:rPr lang="tr-TR" altLang="tr-TR" sz="2800" dirty="0">
                <a:solidFill>
                  <a:schemeClr val="bg1"/>
                </a:solidFill>
                <a:latin typeface="Arial" panose="020B0604020202020204" pitchFamily="34" charset="0"/>
              </a:rPr>
              <a:t>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tr-TR" altLang="tr-TR" sz="2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tr-TR" sz="2800" dirty="0">
                <a:solidFill>
                  <a:schemeClr val="bg1"/>
                </a:solidFill>
              </a:rPr>
              <a:t>Algoritma, ağırlıkların nasıl değiştirileceğini belirlemek için </a:t>
            </a:r>
            <a:r>
              <a:rPr lang="tr-TR" sz="2800" b="1" dirty="0">
                <a:solidFill>
                  <a:schemeClr val="bg1"/>
                </a:solidFill>
              </a:rPr>
              <a:t>gradyan iniş yöntemi</a:t>
            </a:r>
            <a:r>
              <a:rPr lang="tr-TR" sz="2800" dirty="0">
                <a:solidFill>
                  <a:schemeClr val="bg1"/>
                </a:solidFill>
              </a:rPr>
              <a:t> kullanır.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br>
              <a:rPr lang="tr-TR" sz="2800" dirty="0">
                <a:solidFill>
                  <a:schemeClr val="bg1"/>
                </a:solidFill>
              </a:rPr>
            </a:br>
            <a:r>
              <a:rPr lang="tr-TR" sz="2800" dirty="0">
                <a:solidFill>
                  <a:schemeClr val="bg1"/>
                </a:solidFill>
              </a:rPr>
              <a:t>Bu, hata fonksiyonunun türevine dayanarak ağırlıkları küçük adımlarla optimize eder.</a:t>
            </a:r>
            <a:endParaRPr kumimoji="0" lang="tr-TR" altLang="tr-TR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95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50539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Her Nöronun Yer Aldığı İki Hesaplama: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1. Fonksiyon Sinyalinin Hesaplanması (Computation of Function Signal):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Girişten başlayarak ağ boyunca ilerleyen hesaplamaları içerir.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2. Gradyan Vektörünün Tahmini (Computation of an Estimate of the Gradient Vector):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Geri yayılım için gerekli olan gradyan vektörünün hesaplanmasını içerir.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F79F5-35D9-DB14-C396-A263464A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3E6E1AC-AB47-C6AA-725C-59B230AD81F4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B882D8A-7F20-4DC0-6824-A5422D7CFF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0D3E519-69CE-01AD-FACF-E3947A131B4C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47DD393-7317-368A-4634-936B7891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087971"/>
            <a:ext cx="8553450" cy="299085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9DB05B08-B393-9971-1462-F33AA92DA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297350"/>
            <a:ext cx="86201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3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E4A13-F398-5D82-D58E-AD5EEAD56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9B4BE1E-F92E-4CDB-7AA6-F42CBA9312E8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BA2B7890-3B6F-2A9A-5170-558FD2C6C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F4445C5-B194-DD55-C2B9-59538575C037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C22A77D-2F19-D10B-05C0-FBF0AEA96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" y="1099755"/>
            <a:ext cx="10946130" cy="285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15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29F7A-0FB2-D87D-1E7F-70B23800B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6B091B1-4D57-35F8-03B3-FB629240FF11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27902BB-ED9F-3AA5-D3F1-D3E0C7403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197E83E-3C4D-CBCD-952F-79218A3974B8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D6FDB623-FA38-4931-9A2F-1EA1E5F56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1250"/>
            <a:ext cx="975360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7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0F42-C7BB-E1B8-4007-127596265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9BF1227-7560-477D-AF18-FD8CAD0F3A3A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6BDA8F3-E36A-DF05-12C3-B2975323F2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CC00A9E-BB7A-6573-C53F-28E0B65714BC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8F6380F6-F024-0255-3BEE-8F47766B4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90600"/>
            <a:ext cx="5505450" cy="2886075"/>
          </a:xfrm>
          <a:prstGeom prst="rect">
            <a:avLst/>
          </a:prstGeom>
        </p:spPr>
      </p:pic>
      <p:pic>
        <p:nvPicPr>
          <p:cNvPr id="8" name="Picture 3" descr="fg04_00300">
            <a:extLst>
              <a:ext uri="{FF2B5EF4-FFF2-40B4-BE49-F238E27FC236}">
                <a16:creationId xmlns:a16="http://schemas.microsoft.com/office/drawing/2014/main" id="{CF26170C-8CC1-1A5A-5E84-0C216BB8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9" y="1019665"/>
            <a:ext cx="6295301" cy="469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EB90BE2A-5EC5-A574-12EA-3C37876C5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77" y="4026898"/>
            <a:ext cx="5431373" cy="1459502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A8CBD3FA-0F11-9D99-B082-21046DA6D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8" y="5619811"/>
            <a:ext cx="5431372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9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B49D8-4438-8754-6B91-7DA6F5395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BA7EFAC-0772-F6C6-0E37-4D07D0B667C4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C06C20F-A9CB-EE38-E3E9-13AD882ED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6E3E75E-8342-13E1-E8C0-8D1281A8C4D3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7DF715C8-5C26-6F6B-0013-3F9FCE53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286000"/>
            <a:ext cx="4819650" cy="21336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3483CCE6-E1EC-63CF-D265-8BAE1DC6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276475"/>
            <a:ext cx="4829175" cy="2152650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617FBB67-7755-5B36-35EA-1B38D5D66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580192"/>
            <a:ext cx="4510088" cy="984682"/>
          </a:xfrm>
          <a:prstGeom prst="rect">
            <a:avLst/>
          </a:prstGeom>
        </p:spPr>
      </p:pic>
      <p:pic>
        <p:nvPicPr>
          <p:cNvPr id="15" name="Resim 14">
            <a:extLst>
              <a:ext uri="{FF2B5EF4-FFF2-40B4-BE49-F238E27FC236}">
                <a16:creationId xmlns:a16="http://schemas.microsoft.com/office/drawing/2014/main" id="{7061FB16-F2F0-2E4D-2E24-304031AFF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1020508"/>
            <a:ext cx="5431372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08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36CB0-C765-8305-DB3E-0D7AE9B7E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1153D33-AACC-46A3-1E6A-5E624EA0ADB9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02C4916-210A-B29B-B978-E1D83C6A03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2BF4C844-F4FE-CF6E-7B7E-AF86558BFC74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1922E0E1-F9DB-1501-7AC6-F879D409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967721"/>
            <a:ext cx="6858000" cy="316997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A3EA6230-C771-52D8-E917-13F24D443511}"/>
              </a:ext>
            </a:extLst>
          </p:cNvPr>
          <p:cNvSpPr txBox="1"/>
          <p:nvPr/>
        </p:nvSpPr>
        <p:spPr>
          <a:xfrm>
            <a:off x="1905000" y="4495800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400" b="1" dirty="0">
                <a:solidFill>
                  <a:schemeClr val="bg1"/>
                </a:solidFill>
              </a:rPr>
              <a:t>Yerel Gradyan (</a:t>
            </a:r>
            <a:r>
              <a:rPr lang="tr-TR" sz="2400" b="1" dirty="0" err="1">
                <a:solidFill>
                  <a:schemeClr val="bg1"/>
                </a:solidFill>
              </a:rPr>
              <a:t>local</a:t>
            </a:r>
            <a:r>
              <a:rPr lang="tr-TR" sz="2400" b="1" dirty="0">
                <a:solidFill>
                  <a:schemeClr val="bg1"/>
                </a:solidFill>
              </a:rPr>
              <a:t> </a:t>
            </a:r>
            <a:r>
              <a:rPr lang="tr-TR" sz="2400" b="1" dirty="0" err="1">
                <a:solidFill>
                  <a:schemeClr val="bg1"/>
                </a:solidFill>
              </a:rPr>
              <a:t>gradient</a:t>
            </a:r>
            <a:r>
              <a:rPr lang="tr-TR" sz="2400" b="1" dirty="0">
                <a:solidFill>
                  <a:schemeClr val="bg1"/>
                </a:solidFill>
              </a:rPr>
              <a:t>)</a:t>
            </a:r>
            <a:r>
              <a:rPr lang="tr-TR" sz="2400" dirty="0">
                <a:solidFill>
                  <a:schemeClr val="bg1"/>
                </a:solidFill>
              </a:rPr>
              <a:t> olarak adlandırılır.</a:t>
            </a:r>
          </a:p>
        </p:txBody>
      </p:sp>
    </p:spTree>
    <p:extLst>
      <p:ext uri="{BB962C8B-B14F-4D97-AF65-F5344CB8AC3E}">
        <p14:creationId xmlns:p14="http://schemas.microsoft.com/office/powerpoint/2010/main" val="2180450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69BC9-8654-236E-060E-6E1EBD0CE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7F6915F-8C6D-1A1C-F28A-F14687A28A4C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DE51714-D813-E478-0506-DC804B00AD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2E735BD-06F5-990D-E147-5227267987C3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6" name="Resim 15">
            <a:extLst>
              <a:ext uri="{FF2B5EF4-FFF2-40B4-BE49-F238E27FC236}">
                <a16:creationId xmlns:a16="http://schemas.microsoft.com/office/drawing/2014/main" id="{C0428FF4-F118-511D-C3C7-FE3B388D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9117"/>
            <a:ext cx="11658600" cy="563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25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5605" y="-38912"/>
            <a:ext cx="478028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Giriş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52387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Çok Katmanlı İleri Beslemeli Ağlar (Multilayer Feedforward Networks):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Giriş Katmanı (Input Layer): Kaynak düğümlerini (source nodes) içerir.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Gizli Katmanlar (Hidden Layers): Bir veya daha fazla hesaplama düğümünden (computation nodes) oluşur.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Çıkış Katmanı (Output Layer): Hesaplama düğümlerini içerir.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Sinyal Akışı: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Sinyal, ağ boyunca ileri yönde, katman katman ilerler.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Multilayer Perceptron (MLP):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Bu tür ağlara çok katmanlı algılayıcılar denir.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Başarı Alanları: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Zor ve çeşitli problemlerin çözümünde başarıyla kullanılmıştır.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Eğitim Yöntemi: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2400" dirty="0">
                <a:solidFill>
                  <a:schemeClr val="bg1"/>
                </a:solidFill>
                <a:latin typeface="Cambria" panose="02040503050406030204" pitchFamily="18" charset="0"/>
              </a:rPr>
              <a:t>Denetimli öğrenme yöntemiyle, hata geri yayılım algoritması (error back-propagation algorithm) kullanılarak eğitilir.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FEA74-0481-065A-891F-6CB6F561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5EC27E4-F1D7-9D39-4B1F-D0F690670704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A2959AC-D8EC-3B0E-2C70-8D1852300C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8E2EB40B-F40F-4842-CB18-C29D9D080B9C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fg04_00400">
            <a:extLst>
              <a:ext uri="{FF2B5EF4-FFF2-40B4-BE49-F238E27FC236}">
                <a16:creationId xmlns:a16="http://schemas.microsoft.com/office/drawing/2014/main" id="{45B7D01C-F320-6FDC-E818-50D9B5A8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219200"/>
            <a:ext cx="533400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66D5DDB-6BBD-8AA5-8505-7FE8A6BA2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80117"/>
            <a:ext cx="6005157" cy="1510684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E2C2AA55-7F65-D1D3-EB30-6EE74BDD7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713831"/>
            <a:ext cx="6005156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388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1FBF8-0CE3-7F14-C38B-0981A09CA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0C20C79-A2AB-7852-CBC6-8B104AF4941C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24F83EA-261B-0232-D4B6-BB0ADCDC1A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0313CBB-2366-2E9E-D1ED-B6B7F8F03580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CB7F35D5-0919-804F-32C5-53A98C06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74" y="1330155"/>
            <a:ext cx="5486400" cy="1361349"/>
          </a:xfrm>
          <a:prstGeom prst="rect">
            <a:avLst/>
          </a:prstGeom>
        </p:spPr>
      </p:pic>
      <p:pic>
        <p:nvPicPr>
          <p:cNvPr id="14" name="Resim 13">
            <a:extLst>
              <a:ext uri="{FF2B5EF4-FFF2-40B4-BE49-F238E27FC236}">
                <a16:creationId xmlns:a16="http://schemas.microsoft.com/office/drawing/2014/main" id="{04DD3012-EB5C-DAD4-003D-64BAA9BB0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24991"/>
            <a:ext cx="9636550" cy="2838673"/>
          </a:xfrm>
          <a:prstGeom prst="rect">
            <a:avLst/>
          </a:prstGeom>
        </p:spPr>
      </p:pic>
      <p:pic>
        <p:nvPicPr>
          <p:cNvPr id="15" name="Picture 3" descr="fg04_00400">
            <a:extLst>
              <a:ext uri="{FF2B5EF4-FFF2-40B4-BE49-F238E27FC236}">
                <a16:creationId xmlns:a16="http://schemas.microsoft.com/office/drawing/2014/main" id="{4DC3C453-DA44-4CB4-29FA-2D0ABA673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059043"/>
            <a:ext cx="4365492" cy="244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7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9132D-E9C5-625D-F8DB-93A8344E2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8444035-C9AE-76B0-D821-787DD2895F9B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F6DBF74-DC5F-2F02-0517-69377CC31B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0B1CD9E-2608-5AC6-1573-8A4E7DE1BB8A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11B2948-52A6-C90C-587D-720B1045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92" y="990600"/>
            <a:ext cx="5962650" cy="2000250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4B1899F7-7F9A-2CD5-B765-096E7FA9D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3" y="3271837"/>
            <a:ext cx="5982052" cy="3200398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A77EA358-BCC2-1B3C-3446-6ACC83837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25" y="1099755"/>
            <a:ext cx="5334000" cy="1666875"/>
          </a:xfrm>
          <a:prstGeom prst="rect">
            <a:avLst/>
          </a:prstGeom>
        </p:spPr>
      </p:pic>
      <p:pic>
        <p:nvPicPr>
          <p:cNvPr id="11" name="Picture 3" descr="fg04_00400">
            <a:extLst>
              <a:ext uri="{FF2B5EF4-FFF2-40B4-BE49-F238E27FC236}">
                <a16:creationId xmlns:a16="http://schemas.microsoft.com/office/drawing/2014/main" id="{B4A47862-7392-2DE7-430A-0A799788F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71837"/>
            <a:ext cx="5334000" cy="298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5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2D7C-CAB0-60A5-5BB0-749A0953C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7DD6E26-EF48-9C3A-FD32-5F3E0FF17442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E5FBE35-1FD5-819C-71DD-5663E7DCD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E6AD5D5-73FF-5C5E-61E0-C45B62D67BE2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Picture 3" descr="fg04_00500">
            <a:extLst>
              <a:ext uri="{FF2B5EF4-FFF2-40B4-BE49-F238E27FC236}">
                <a16:creationId xmlns:a16="http://schemas.microsoft.com/office/drawing/2014/main" id="{A7C8C8B1-C15F-0A86-62D8-0EF2B2F0F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64403"/>
            <a:ext cx="5105400" cy="428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A92B72F-B2AF-6F60-895D-AAA583DB2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38481"/>
            <a:ext cx="6248398" cy="254846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E33B4EC2-A171-B149-D70B-C51C19823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3781908"/>
            <a:ext cx="6248398" cy="19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4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6A245-64DA-CBB2-1A11-6437639DF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AE28955-6F89-8D67-3EAF-EA4D4F9255A7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B2633FA-14C0-D607-74F7-0E6340D9F6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17AFA42-D5A5-A681-F851-9D45B50E7A59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39360E91-0B37-AAD7-269F-6C5E3CF8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97398"/>
            <a:ext cx="11009668" cy="141720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BCFDF9FF-CBF0-7375-14BF-DADF7013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742556"/>
            <a:ext cx="6600825" cy="3790950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77CA6DCC-B3E2-A7E3-0FFF-0252B7638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8595" y="3657600"/>
            <a:ext cx="4937464" cy="1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3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3B559-DCE1-985C-3E03-2D1D0944F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338FCD4-4FA5-63E7-F4B2-0CD39FEF7FE9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78A164B-B69D-0DB1-B590-00A11C75FF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72073"/>
            <a:ext cx="1114742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Soru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3469110-0E0F-A141-5505-672AB1B8C7A9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A2B11283-207B-77C6-8FB6-C7B3BE6B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8700"/>
            <a:ext cx="10896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24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63A4E-1C63-9AA1-6123-AFBC864A7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82250CC-212C-C14C-CD89-87DDD900184A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43E48E8-18E2-C54B-A662-353D7DBB65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72073"/>
            <a:ext cx="1114742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Soru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D1D8FCEA-39B7-FC95-5270-0F9CC123834B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285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30841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Ağın Çalışma Prensibi: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1. İleri Yayılım (Forward Pass):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Girdi sinyalleri, ağı katman katman geçerek çıktı üretir.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Bu aşamada sadece fonksiyon sinyalleri kullanılır.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2. Geri Yayılım (Backward Pass):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Hesaplanan hatalar (hata sinyalleri) ağ boyunca geri iletilir.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2800" dirty="0">
                <a:solidFill>
                  <a:schemeClr val="bg1"/>
                </a:solidFill>
                <a:latin typeface="Cambria" panose="02040503050406030204" pitchFamily="18" charset="0"/>
              </a:rPr>
              <a:t>Ağı optimize etmek için gradyan vektörleri hesaplanır.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Picture 4" descr="fg04_0010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038600"/>
            <a:ext cx="656336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05605" y="-38912"/>
            <a:ext cx="478028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Giriş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rcRect b="6572"/>
          <a:stretch>
            <a:fillRect/>
          </a:stretch>
        </p:blipFill>
        <p:spPr>
          <a:xfrm>
            <a:off x="304800" y="1295400"/>
            <a:ext cx="11438255" cy="5073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1ADA9-D455-DC59-5453-E0C444FC3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63F1D00-0E61-72DB-2EFA-63CFE58920D8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044A4056-3D7F-5E5A-3A6C-258BBB7B87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5605" y="-38912"/>
            <a:ext cx="478028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Giriş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1FB904A3-70CB-6AF9-826F-BD1D0BAA3F87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Google Shape;194;p10">
            <a:extLst>
              <a:ext uri="{FF2B5EF4-FFF2-40B4-BE49-F238E27FC236}">
                <a16:creationId xmlns:a16="http://schemas.microsoft.com/office/drawing/2014/main" id="{C3C5D952-DC1D-3701-E26C-0268764EE3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19200" y="869440"/>
            <a:ext cx="9525000" cy="5902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2447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7CA31-39B2-9F59-0D9C-A8EC13443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94595E3-D6EC-E875-FED2-791ADBD00666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3EE37FC-58C3-3A5A-8E8A-18A98FF34A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05605" y="-38912"/>
            <a:ext cx="4780280" cy="788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Giriş</a:t>
            </a:r>
            <a:endParaRPr sz="5000" dirty="0">
              <a:solidFill>
                <a:schemeClr val="bg1"/>
              </a:solidFill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6F121A3-FCD6-DD86-6F0E-0CF06AE288AA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4163C54-50C4-29B0-8D68-C926DBB4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906677"/>
            <a:ext cx="10378531" cy="58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6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CDD13-060D-54AC-2DCA-AD3155A03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2E7ECCC-578E-5701-3E1F-852DED0498B9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DABE0B4-CD2A-86D9-0A6B-C31FF3A873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</a:rPr>
              <a:t>Giriş</a:t>
            </a:r>
            <a:endParaRPr lang="tr-TR" sz="3600" dirty="0">
              <a:solidFill>
                <a:schemeClr val="bg1"/>
              </a:solidFill>
              <a:latin typeface="Cambria" panose="02040503050406030204" pitchFamily="18" charset="0"/>
              <a:sym typeface="+mn-e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A3A6675A-FA2F-6FE5-C48C-1C43153230C0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" name="network-propagation">
            <a:hlinkClick r:id="" action="ppaction://media"/>
            <a:extLst>
              <a:ext uri="{FF2B5EF4-FFF2-40B4-BE49-F238E27FC236}">
                <a16:creationId xmlns:a16="http://schemas.microsoft.com/office/drawing/2014/main" id="{BA4A2FC9-2F37-CD9B-8D9F-E1EF511D03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887922"/>
            <a:ext cx="9067800" cy="510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-35560"/>
            <a:ext cx="11120755" cy="7823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5000" dirty="0">
                <a:solidFill>
                  <a:schemeClr val="bg1"/>
                </a:solidFill>
              </a:rPr>
              <a:t>Bölüm Organizasyonu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7874" y="866107"/>
            <a:ext cx="11732261" cy="50539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Hata Geri Yayılım Öğrenimi (Back Propagation Learning)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MLP'ler ile Patern Tanıma (MLPs as Pattern Recognizers)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Hata Yüzeyi (Error Surface)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Performans (Performance)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Hata Geri Yayılım Öğrenimi (Tekrar) (Back Propagation Learning - revisited)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Denetimli Öğrenme ve Optimizasyon Problemi (Supervised Learning as an Optimization Problem)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Evrişimli Ağlar (Convolutional Networks)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9309" y="2069115"/>
            <a:ext cx="11732261" cy="2838598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</a:rPr>
              <a:t>Amaç, ağın tahmin ettiği çıktı ile istenen (doğru) çıktı arasındaki </a:t>
            </a:r>
            <a:r>
              <a:rPr lang="tr-TR" sz="3600" b="1" dirty="0">
                <a:solidFill>
                  <a:schemeClr val="bg1"/>
                </a:solidFill>
              </a:rPr>
              <a:t>hata</a:t>
            </a:r>
            <a:r>
              <a:rPr lang="tr-TR" sz="3600" dirty="0">
                <a:solidFill>
                  <a:schemeClr val="bg1"/>
                </a:solidFill>
              </a:rPr>
              <a:t>yı en aza indirmektir.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tr-TR" sz="3600" dirty="0" err="1">
                <a:solidFill>
                  <a:schemeClr val="bg1"/>
                </a:solidFill>
              </a:rPr>
              <a:t>Backpropagation</a:t>
            </a:r>
            <a:r>
              <a:rPr lang="tr-TR" sz="3600" dirty="0">
                <a:solidFill>
                  <a:schemeClr val="bg1"/>
                </a:solidFill>
              </a:rPr>
              <a:t>, </a:t>
            </a:r>
            <a:r>
              <a:rPr lang="tr-TR" sz="3600" b="1" dirty="0">
                <a:solidFill>
                  <a:schemeClr val="bg1"/>
                </a:solidFill>
              </a:rPr>
              <a:t>hata sinyali</a:t>
            </a:r>
            <a:r>
              <a:rPr lang="tr-TR" sz="3600" dirty="0">
                <a:solidFill>
                  <a:schemeClr val="bg1"/>
                </a:solidFill>
              </a:rPr>
              <a:t>ni kullanarak ağırlıkları ve </a:t>
            </a:r>
            <a:r>
              <a:rPr lang="tr-TR" sz="3600" dirty="0" err="1">
                <a:solidFill>
                  <a:schemeClr val="bg1"/>
                </a:solidFill>
              </a:rPr>
              <a:t>bias</a:t>
            </a:r>
            <a:r>
              <a:rPr lang="tr-TR" sz="3600" dirty="0">
                <a:solidFill>
                  <a:schemeClr val="bg1"/>
                </a:solidFill>
              </a:rPr>
              <a:t> değerlerini optimize eder.</a:t>
            </a:r>
          </a:p>
          <a:p>
            <a:pPr>
              <a:buFont typeface="Arial" panose="020B0604020202020204" pitchFamily="34" charset="0"/>
              <a:buChar char="•"/>
            </a:pPr>
            <a:endParaRPr lang="tr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2DA0F-4C0D-E713-9035-30335F365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649D2B8-A6B5-5CDA-149C-50107FC38389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AEF2622-31F2-0BDF-5903-1618B5A3DE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3870" y="72073"/>
            <a:ext cx="11120755" cy="5670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  <a:sym typeface="+mn-ea"/>
              </a:rPr>
              <a:t>Hata Geri Yayılım Öğrenimi (Back Propagation Learning)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4E2BBBF-A67A-8F57-499D-90A182422226}"/>
              </a:ext>
            </a:extLst>
          </p:cNvPr>
          <p:cNvSpPr txBox="1"/>
          <p:nvPr/>
        </p:nvSpPr>
        <p:spPr>
          <a:xfrm>
            <a:off x="277874" y="866107"/>
            <a:ext cx="11732261" cy="33915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İki Tür Sinyal: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1. Fonksiyon Sinyalleri (Function Signals):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İleri yönde propagasyon yapan sinyallerdir.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2. Hata Sinyalleri (Error Signals):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tr-TR" sz="3600" dirty="0">
                <a:solidFill>
                  <a:schemeClr val="bg1"/>
                </a:solidFill>
                <a:latin typeface="Cambria" panose="02040503050406030204" pitchFamily="18" charset="0"/>
              </a:rPr>
              <a:t>Geri yayılım sırasında, ağı düzeltmek için kullanılan sinyallerdir.</a:t>
            </a: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18628A9-37FB-DA95-2182-E6A04F78615A}"/>
              </a:ext>
            </a:extLst>
          </p:cNvPr>
          <p:cNvSpPr txBox="1"/>
          <p:nvPr/>
        </p:nvSpPr>
        <p:spPr>
          <a:xfrm>
            <a:off x="12010135" y="656366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888888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2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8" name="Picture 3" descr="fg04_00200">
            <a:extLst>
              <a:ext uri="{FF2B5EF4-FFF2-40B4-BE49-F238E27FC236}">
                <a16:creationId xmlns:a16="http://schemas.microsoft.com/office/drawing/2014/main" id="{6A8A3B1C-75CA-B2DA-6E5A-CC2C08B0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33800"/>
            <a:ext cx="5109210" cy="294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281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713</Words>
  <Application>Microsoft Office PowerPoint</Application>
  <PresentationFormat>Geniş ekran</PresentationFormat>
  <Paragraphs>109</Paragraphs>
  <Slides>27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Cambria</vt:lpstr>
      <vt:lpstr>Office Teması</vt:lpstr>
      <vt:lpstr>Çok Katmanlı Algılayıcılar (Multilayer Perceptrons) </vt:lpstr>
      <vt:lpstr>Giriş</vt:lpstr>
      <vt:lpstr>Giriş</vt:lpstr>
      <vt:lpstr>Giriş</vt:lpstr>
      <vt:lpstr>Giriş</vt:lpstr>
      <vt:lpstr>Giriş</vt:lpstr>
      <vt:lpstr>Bölüm Organizasyonu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Hata Geri Yayılım Öğrenimi (Back Propagation Learning)</vt:lpstr>
      <vt:lpstr>Soru</vt:lpstr>
      <vt:lpstr>Soru</vt:lpstr>
      <vt:lpstr>Hata Geri Yayılım Öğrenimi (Back Propagation Learning)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</dc:creator>
  <cp:lastModifiedBy>Murat  Şimşek</cp:lastModifiedBy>
  <cp:revision>105</cp:revision>
  <dcterms:created xsi:type="dcterms:W3CDTF">2024-09-06T12:18:00Z</dcterms:created>
  <dcterms:modified xsi:type="dcterms:W3CDTF">2024-11-18T14:38:06Z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2022-03-31T09:00:00Z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2024-09-06T09:00:00Z</vt:filetime>
  </property>
  <property fmtid="{D5CDD505-2E9C-101B-9397-08002B2CF9AE}" pid="5" name="Producer">
    <vt:lpwstr>Microsoft® PowerPoint® for Microsoft 365</vt:lpwstr>
  </property>
  <property fmtid="{D5CDD505-2E9C-101B-9397-08002B2CF9AE}" pid="6" name="ICV">
    <vt:lpwstr>D59B351E5CCE496399C108A1A1C1B64C_12</vt:lpwstr>
  </property>
  <property fmtid="{D5CDD505-2E9C-101B-9397-08002B2CF9AE}" pid="7" name="KSOProductBuildVer">
    <vt:lpwstr>1033-12.2.0.18607</vt:lpwstr>
  </property>
</Properties>
</file>